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355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355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2355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355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355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356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356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356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356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356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356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356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356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356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6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7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E4EA594-07DD-4EE0-BDE9-6338D3E99ED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35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5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8FB06E-1E3F-4398-AE05-95055F2F66E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6F08BA-CED5-4F18-BBC7-50027FB34B3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FEEA58C-71CB-417A-8CC6-B4FC8D52760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75B878-F651-4B35-A3D2-0C40C9BAF28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19E73D-1CC5-4F87-9DD0-E4085C3376C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A3A2FE-64B9-4220-90E4-7BAC871B963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5894B2-5117-49B8-A2C0-54F1C92986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7117C3-BB52-46A3-A261-43E490FBCBB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00B18D-9F90-477B-BD92-24F6AF309B7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CC338D-F527-48F6-85A7-C5092C8D0A0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A8F2A2-0EE6-45F4-BBA1-A7EA60B7334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0904DA17-DCAF-4F5C-B425-B4ABB2B8EE1E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2254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600"/>
              <a:t>НАУЧНЫЙ ПРОЕКТ ШКОЛЬНИКА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Объект исследования</a:t>
            </a:r>
            <a:r>
              <a:rPr lang="ru-RU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786688" cy="28876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sz="2800"/>
          </a:p>
          <a:p>
            <a:pPr algn="ctr">
              <a:buFont typeface="Wingdings" pitchFamily="2" charset="2"/>
              <a:buNone/>
            </a:pPr>
            <a:r>
              <a:rPr lang="ru-RU" sz="2400" b="1"/>
              <a:t>это процесс или явление, порождающие проблемную ситуацию.</a:t>
            </a:r>
          </a:p>
        </p:txBody>
      </p:sp>
      <p:pic>
        <p:nvPicPr>
          <p:cNvPr id="38916" name="Picture 4" descr="2SCH162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42988" y="3500438"/>
            <a:ext cx="2808287" cy="280828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Предмет исследования</a:t>
            </a:r>
            <a:r>
              <a:rPr lang="ru-RU"/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75613" cy="32480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sz="2800"/>
          </a:p>
          <a:p>
            <a:pPr>
              <a:buFont typeface="Wingdings" pitchFamily="2" charset="2"/>
              <a:buNone/>
            </a:pPr>
            <a:r>
              <a:rPr lang="ru-RU" sz="2800"/>
              <a:t>   </a:t>
            </a:r>
            <a:r>
              <a:rPr lang="ru-RU" sz="2800" b="1"/>
              <a:t>это то, что находится в границах объекта. Предметом исследования могут быть явления в целом, отдельные стороны, аспекты и отношения между отдельными сторонами и целым.</a:t>
            </a:r>
          </a:p>
        </p:txBody>
      </p:sp>
      <p:pic>
        <p:nvPicPr>
          <p:cNvPr id="39940" name="Picture 4" descr="BABYFEET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 rot="21216151">
            <a:off x="1154113" y="5586413"/>
            <a:ext cx="914400" cy="914400"/>
          </a:xfrm>
          <a:noFill/>
          <a:ln/>
        </p:spPr>
      </p:pic>
      <p:pic>
        <p:nvPicPr>
          <p:cNvPr id="39942" name="Picture 6" descr="BABYFE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20843">
            <a:off x="2557463" y="5551488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7" descr="BABYFE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880101">
            <a:off x="5867400" y="5013325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4" name="Picture 8" descr="BABYFE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650">
            <a:off x="3779838" y="5589588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5" name="Picture 9" descr="BABYFE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880101">
            <a:off x="4932363" y="5516563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6" name="Picture 10" descr="BABYFE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880101">
            <a:off x="6877050" y="45085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Цель исследования</a:t>
            </a:r>
            <a:r>
              <a:rPr lang="ru-RU"/>
              <a:t>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773238"/>
            <a:ext cx="7921625" cy="424815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800"/>
              <a:t>     это его желаемый конечный результат.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1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/>
              <a:t>Наиболее типичны следующие цели:</a:t>
            </a:r>
          </a:p>
          <a:p>
            <a:pPr>
              <a:lnSpc>
                <a:spcPct val="80000"/>
              </a:lnSpc>
            </a:pPr>
            <a:r>
              <a:rPr lang="ru-RU" sz="1800"/>
              <a:t>определение характеристики явлений, не изученных раннее, малоизученных, противоречиво изученных;</a:t>
            </a:r>
          </a:p>
          <a:p>
            <a:pPr>
              <a:lnSpc>
                <a:spcPct val="80000"/>
              </a:lnSpc>
            </a:pPr>
            <a:r>
              <a:rPr lang="ru-RU" sz="1800"/>
              <a:t>выявление взаимосвязи явлений;</a:t>
            </a:r>
          </a:p>
          <a:p>
            <a:pPr>
              <a:lnSpc>
                <a:spcPct val="80000"/>
              </a:lnSpc>
            </a:pPr>
            <a:r>
              <a:rPr lang="ru-RU" sz="1800"/>
              <a:t>изучение динамики явлений;</a:t>
            </a:r>
          </a:p>
          <a:p>
            <a:pPr>
              <a:lnSpc>
                <a:spcPct val="80000"/>
              </a:lnSpc>
            </a:pPr>
            <a:r>
              <a:rPr lang="ru-RU" sz="1800"/>
              <a:t>описание нового эффекта, явления;</a:t>
            </a:r>
          </a:p>
          <a:p>
            <a:pPr>
              <a:lnSpc>
                <a:spcPct val="80000"/>
              </a:lnSpc>
            </a:pPr>
            <a:r>
              <a:rPr lang="ru-RU" sz="1800"/>
              <a:t>открытие новой природы явлений;</a:t>
            </a:r>
          </a:p>
          <a:p>
            <a:pPr>
              <a:lnSpc>
                <a:spcPct val="80000"/>
              </a:lnSpc>
            </a:pPr>
            <a:r>
              <a:rPr lang="ru-RU" sz="1800"/>
              <a:t>обобщение, выявление общих закономерностей;</a:t>
            </a:r>
          </a:p>
          <a:p>
            <a:pPr>
              <a:lnSpc>
                <a:spcPct val="80000"/>
              </a:lnSpc>
            </a:pPr>
            <a:r>
              <a:rPr lang="ru-RU" sz="1800"/>
              <a:t>создание классификаций, типологий;</a:t>
            </a:r>
          </a:p>
          <a:p>
            <a:pPr>
              <a:lnSpc>
                <a:spcPct val="80000"/>
              </a:lnSpc>
            </a:pPr>
            <a:r>
              <a:rPr lang="ru-RU" sz="1800"/>
              <a:t>создание методики</a:t>
            </a:r>
          </a:p>
          <a:p>
            <a:pPr>
              <a:lnSpc>
                <a:spcPct val="80000"/>
              </a:lnSpc>
            </a:pPr>
            <a:r>
              <a:rPr lang="ru-RU" sz="1800"/>
              <a:t> адаптация методик</a:t>
            </a:r>
          </a:p>
        </p:txBody>
      </p:sp>
      <p:pic>
        <p:nvPicPr>
          <p:cNvPr id="40964" name="Picture 4" descr="CHLD558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43663" y="3789363"/>
            <a:ext cx="2232025" cy="22320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Гипотеза</a:t>
            </a:r>
            <a:r>
              <a:rPr lang="ru-RU"/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75613" cy="3886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/>
              <a:t>      </a:t>
            </a:r>
            <a:r>
              <a:rPr lang="ru-RU" sz="1600" b="1"/>
              <a:t>предположение, при котором на основе ряда фактов делается вывод о существовании объекта, связи или причины явления, причем этот вывод нельзя считать вполне доказанным.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/>
              <a:t>      Гипотезы возникают как возможные варианты решения проблемы. Затем эти гипотезы подвергаются проверке в ходе исследования.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/>
              <a:t>      Выдвигая гипотезы, предположения обычно используются следующие слова:</a:t>
            </a:r>
          </a:p>
          <a:p>
            <a:pPr>
              <a:lnSpc>
                <a:spcPct val="80000"/>
              </a:lnSpc>
            </a:pPr>
            <a:r>
              <a:rPr lang="ru-RU" sz="1600" b="1"/>
              <a:t>может быть;</a:t>
            </a:r>
          </a:p>
          <a:p>
            <a:pPr>
              <a:lnSpc>
                <a:spcPct val="80000"/>
              </a:lnSpc>
            </a:pPr>
            <a:r>
              <a:rPr lang="ru-RU" sz="1600" b="1"/>
              <a:t>предположим;</a:t>
            </a:r>
          </a:p>
          <a:p>
            <a:pPr>
              <a:lnSpc>
                <a:spcPct val="80000"/>
              </a:lnSpc>
            </a:pPr>
            <a:r>
              <a:rPr lang="ru-RU" sz="1600" b="1"/>
              <a:t>допустим;</a:t>
            </a:r>
          </a:p>
          <a:p>
            <a:pPr>
              <a:lnSpc>
                <a:spcPct val="80000"/>
              </a:lnSpc>
            </a:pPr>
            <a:r>
              <a:rPr lang="ru-RU" sz="1600" b="1"/>
              <a:t>возможно;</a:t>
            </a:r>
          </a:p>
          <a:p>
            <a:pPr>
              <a:lnSpc>
                <a:spcPct val="80000"/>
              </a:lnSpc>
            </a:pPr>
            <a:r>
              <a:rPr lang="ru-RU" sz="1600" b="1"/>
              <a:t>что….., если…..</a:t>
            </a:r>
          </a:p>
          <a:p>
            <a:pPr>
              <a:lnSpc>
                <a:spcPct val="80000"/>
              </a:lnSpc>
            </a:pPr>
            <a:r>
              <a:rPr lang="ru-RU" sz="1600" b="1"/>
              <a:t>если……., то……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600" b="1"/>
          </a:p>
        </p:txBody>
      </p:sp>
      <p:pic>
        <p:nvPicPr>
          <p:cNvPr id="41988" name="Picture 4" descr="CHLD476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67400" y="4221163"/>
            <a:ext cx="2089150" cy="208756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Задачи исследования</a:t>
            </a:r>
            <a:r>
              <a:rPr lang="ru-RU"/>
              <a:t>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  </a:t>
            </a:r>
            <a:r>
              <a:rPr lang="ru-RU" b="1"/>
              <a:t>это выбор путей и средств для достижения цели в соответствии с выдвинутой гипотезой. Постановка задач основывается на дроблении цели исследования на подцели. В работе может быть поставлено несколько задач.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Методы</a:t>
            </a:r>
            <a:r>
              <a:rPr lang="ru-RU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931150" cy="20955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sz="2800"/>
          </a:p>
          <a:p>
            <a:pPr>
              <a:buFont typeface="Wingdings" pitchFamily="2" charset="2"/>
              <a:buNone/>
            </a:pPr>
            <a:r>
              <a:rPr lang="ru-RU" sz="2800"/>
              <a:t>   </a:t>
            </a:r>
            <a:r>
              <a:rPr lang="ru-RU" sz="2800" b="1"/>
              <a:t>основные способы, с помощью которых проводится исследование.</a:t>
            </a:r>
          </a:p>
        </p:txBody>
      </p:sp>
      <p:pic>
        <p:nvPicPr>
          <p:cNvPr id="44036" name="Picture 4" descr="2SCH160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95963" y="3716338"/>
            <a:ext cx="2592387" cy="259238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708650"/>
          </a:xfrm>
        </p:spPr>
        <p:txBody>
          <a:bodyPr/>
          <a:lstStyle/>
          <a:p>
            <a:r>
              <a:rPr lang="ru-RU" sz="4000" b="1"/>
              <a:t>Теоретическая значимость</a:t>
            </a:r>
            <a:r>
              <a:rPr lang="ru-RU" sz="4000"/>
              <a:t> – </a:t>
            </a:r>
            <a:r>
              <a:rPr lang="ru-RU" sz="3200"/>
              <a:t>на какую область науки могут оказать влияние полученные теоретические выводы, каковы перспективы прикладных работ.</a:t>
            </a:r>
            <a:r>
              <a:rPr lang="ru-RU" sz="3200" b="1"/>
              <a:t/>
            </a:r>
            <a:br>
              <a:rPr lang="ru-RU" sz="3200" b="1"/>
            </a:br>
            <a:r>
              <a:rPr lang="ru-RU" sz="3200" b="1"/>
              <a:t/>
            </a:r>
            <a:br>
              <a:rPr lang="ru-RU" sz="3200" b="1"/>
            </a:br>
            <a:r>
              <a:rPr lang="ru-RU" sz="4000" b="1"/>
              <a:t>Практическая значимость</a:t>
            </a:r>
            <a:r>
              <a:rPr lang="ru-RU" sz="4000"/>
              <a:t> – </a:t>
            </a:r>
            <a:r>
              <a:rPr lang="ru-RU" sz="3200"/>
              <a:t>определяется влиянием полученных рекомендаций, предложений на решение практических вопросов.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/>
              <a:t/>
            </a:r>
            <a:br>
              <a:rPr lang="ru-RU" sz="4000" b="1"/>
            </a:br>
            <a:r>
              <a:rPr lang="ru-RU" sz="4000" b="1"/>
              <a:t>Какой может быть исследовательская практика учащихся?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275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8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/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/>
              <a:t>По степени самостоятельности выделяются три уровня: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000" b="1"/>
          </a:p>
          <a:p>
            <a:pPr>
              <a:lnSpc>
                <a:spcPct val="80000"/>
              </a:lnSpc>
            </a:pPr>
            <a:r>
              <a:rPr lang="ru-RU" sz="1800" b="1"/>
              <a:t>Первый уровень </a:t>
            </a:r>
            <a:r>
              <a:rPr lang="ru-RU" sz="1800"/>
              <a:t>- когда учитель ставит проблему. Намечает стратегию и тактику ее решения. Ученик самостоятельно находит ответ и фиксирует результаты поиска.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800" b="1"/>
          </a:p>
          <a:p>
            <a:pPr>
              <a:lnSpc>
                <a:spcPct val="80000"/>
              </a:lnSpc>
            </a:pPr>
            <a:r>
              <a:rPr lang="ru-RU" sz="1800" b="1"/>
              <a:t>Второй уровень</a:t>
            </a:r>
            <a:r>
              <a:rPr lang="ru-RU" sz="1800"/>
              <a:t> – учитель ставит проблему, но метод ее решения ученик ищет самостоятельно. На этом уровне допускается коллективный поиск.</a:t>
            </a:r>
          </a:p>
          <a:p>
            <a:pPr>
              <a:lnSpc>
                <a:spcPct val="80000"/>
              </a:lnSpc>
            </a:pPr>
            <a:endParaRPr lang="ru-RU" sz="1800" b="1"/>
          </a:p>
          <a:p>
            <a:pPr>
              <a:lnSpc>
                <a:spcPct val="80000"/>
              </a:lnSpc>
            </a:pPr>
            <a:r>
              <a:rPr lang="ru-RU" sz="1800" b="1"/>
              <a:t>Третий</a:t>
            </a:r>
            <a:r>
              <a:rPr lang="ru-RU" sz="1800"/>
              <a:t> </a:t>
            </a:r>
            <a:r>
              <a:rPr lang="ru-RU" sz="1800" b="1"/>
              <a:t>уровень</a:t>
            </a:r>
            <a:r>
              <a:rPr lang="ru-RU" sz="1800"/>
              <a:t>, высший, - постановка проблемы, поиск методов ее исследования и разработка решения осуществляются учащимся самостоятельно.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/>
              <a:t>Правила выбора темы: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/>
              <a:t>Тема должна быть интересна ученику, должна увлекать его.</a:t>
            </a:r>
          </a:p>
          <a:p>
            <a:pPr>
              <a:lnSpc>
                <a:spcPct val="90000"/>
              </a:lnSpc>
            </a:pPr>
            <a:r>
              <a:rPr lang="ru-RU" sz="2400" b="1"/>
              <a:t>Тема должна быть выполнима, решение ее должно принести реальную пользу участникам исследования.</a:t>
            </a:r>
          </a:p>
          <a:p>
            <a:pPr>
              <a:lnSpc>
                <a:spcPct val="90000"/>
              </a:lnSpc>
            </a:pPr>
            <a:r>
              <a:rPr lang="ru-RU" sz="2400" b="1"/>
              <a:t>Тема должна быть оригинальной, в ней необходим элемент неожиданности, необычности.</a:t>
            </a:r>
          </a:p>
          <a:p>
            <a:pPr>
              <a:lnSpc>
                <a:spcPct val="90000"/>
              </a:lnSpc>
            </a:pPr>
            <a:r>
              <a:rPr lang="ru-RU" sz="2400" b="1"/>
              <a:t>Тема должна быть такой, чтобы работа могла быть выполнена относительно быстро.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395288" y="1227138"/>
            <a:ext cx="8353425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4400" b="1" i="1">
                <a:solidFill>
                  <a:schemeClr val="bg2"/>
                </a:solidFill>
                <a:latin typeface="Monotype Corsiva" pitchFamily="66" charset="0"/>
              </a:rPr>
              <a:t>«Если в конце исследования </a:t>
            </a:r>
            <a:br>
              <a:rPr lang="ru-RU" sz="4400" b="1" i="1">
                <a:solidFill>
                  <a:schemeClr val="bg2"/>
                </a:solidFill>
                <a:latin typeface="Monotype Corsiva" pitchFamily="66" charset="0"/>
              </a:rPr>
            </a:br>
            <a:r>
              <a:rPr lang="ru-RU" sz="4400" b="1" i="1">
                <a:solidFill>
                  <a:schemeClr val="bg2"/>
                </a:solidFill>
                <a:latin typeface="Monotype Corsiva" pitchFamily="66" charset="0"/>
              </a:rPr>
              <a:t>не видно начала следующего</a:t>
            </a:r>
            <a:br>
              <a:rPr lang="ru-RU" sz="4400" b="1" i="1">
                <a:solidFill>
                  <a:schemeClr val="bg2"/>
                </a:solidFill>
                <a:latin typeface="Monotype Corsiva" pitchFamily="66" charset="0"/>
              </a:rPr>
            </a:br>
            <a:r>
              <a:rPr lang="ru-RU" sz="4400" b="1" i="1">
                <a:solidFill>
                  <a:schemeClr val="bg2"/>
                </a:solidFill>
                <a:latin typeface="Monotype Corsiva" pitchFamily="66" charset="0"/>
              </a:rPr>
              <a:t> - значит исследование </a:t>
            </a:r>
            <a:br>
              <a:rPr lang="ru-RU" sz="4400" b="1" i="1">
                <a:solidFill>
                  <a:schemeClr val="bg2"/>
                </a:solidFill>
                <a:latin typeface="Monotype Corsiva" pitchFamily="66" charset="0"/>
              </a:rPr>
            </a:br>
            <a:r>
              <a:rPr lang="ru-RU" sz="4400" b="1" i="1">
                <a:solidFill>
                  <a:schemeClr val="bg2"/>
                </a:solidFill>
                <a:latin typeface="Monotype Corsiva" pitchFamily="66" charset="0"/>
              </a:rPr>
              <a:t>не доведено до конца»</a:t>
            </a:r>
          </a:p>
          <a:p>
            <a:pPr algn="ctr"/>
            <a:endParaRPr lang="ru-RU" sz="4400" b="1">
              <a:solidFill>
                <a:schemeClr val="bg2"/>
              </a:solidFill>
              <a:latin typeface="Monotype Corsiva" pitchFamily="66" charset="0"/>
            </a:endParaRPr>
          </a:p>
          <a:p>
            <a:pPr algn="r"/>
            <a:r>
              <a:rPr lang="ru-RU" sz="4400" i="1">
                <a:solidFill>
                  <a:schemeClr val="bg2"/>
                </a:solidFill>
                <a:latin typeface="Monotype Corsiva" pitchFamily="66" charset="0"/>
              </a:rPr>
              <a:t>Дмитрий Лихачев.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48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341438"/>
            <a:ext cx="8229600" cy="1371600"/>
          </a:xfrm>
        </p:spPr>
        <p:txBody>
          <a:bodyPr/>
          <a:lstStyle/>
          <a:p>
            <a:pPr algn="ctr"/>
            <a:r>
              <a:rPr lang="ru-RU" sz="4000" b="1"/>
              <a:t/>
            </a:r>
            <a:br>
              <a:rPr lang="ru-RU" sz="4000" b="1"/>
            </a:br>
            <a:r>
              <a:rPr lang="ru-RU" sz="4000" b="1"/>
              <a:t>Какими знаниями, умениями и навыками должен овладеть юный исследователь?</a:t>
            </a:r>
          </a:p>
        </p:txBody>
      </p:sp>
      <p:pic>
        <p:nvPicPr>
          <p:cNvPr id="24580" name="Picture 4" descr="2SCH125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32363" y="3662363"/>
            <a:ext cx="3024187" cy="264636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WordArt 5"/>
          <p:cNvSpPr>
            <a:spLocks noChangeArrowheads="1" noChangeShapeType="1" noTextEdit="1"/>
          </p:cNvSpPr>
          <p:nvPr/>
        </p:nvSpPr>
        <p:spPr bwMode="auto">
          <a:xfrm>
            <a:off x="3563938" y="2708275"/>
            <a:ext cx="1944687" cy="22320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0"/>
                <a:gd name="adj2" fmla="val 0"/>
              </a:avLst>
            </a:prstTxWarp>
          </a:bodyPr>
          <a:lstStyle/>
          <a:p>
            <a:pPr algn="ctr"/>
            <a:r>
              <a:rPr lang="ru-RU" sz="4000" b="1" kern="10" spc="-4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?</a:t>
            </a: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395288" y="836613"/>
            <a:ext cx="2519362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Сформулировать</a:t>
            </a:r>
          </a:p>
          <a:p>
            <a:pPr algn="ctr"/>
            <a:r>
              <a:rPr lang="ru-RU" b="1"/>
              <a:t>проблему</a:t>
            </a:r>
          </a:p>
          <a:p>
            <a:pPr algn="ctr"/>
            <a:r>
              <a:rPr lang="ru-RU" b="1"/>
              <a:t> исследования</a:t>
            </a: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3492500" y="836613"/>
            <a:ext cx="2519363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Определить </a:t>
            </a:r>
          </a:p>
          <a:p>
            <a:pPr algn="ctr"/>
            <a:r>
              <a:rPr lang="ru-RU" b="1"/>
              <a:t>цель исследования</a:t>
            </a: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6372225" y="908050"/>
            <a:ext cx="2519363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Собрать</a:t>
            </a:r>
          </a:p>
          <a:p>
            <a:pPr algn="ctr"/>
            <a:r>
              <a:rPr lang="ru-RU" b="1"/>
              <a:t>необходимую </a:t>
            </a:r>
            <a:br>
              <a:rPr lang="ru-RU" b="1"/>
            </a:br>
            <a:r>
              <a:rPr lang="ru-RU" b="1"/>
              <a:t>информацию</a:t>
            </a: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395288" y="2276475"/>
            <a:ext cx="2519362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Разработать </a:t>
            </a:r>
            <a:br>
              <a:rPr lang="ru-RU" b="1"/>
            </a:br>
            <a:r>
              <a:rPr lang="ru-RU" b="1"/>
              <a:t>гипотезу</a:t>
            </a: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900113" y="3789363"/>
            <a:ext cx="2519362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Провести </a:t>
            </a:r>
            <a:br>
              <a:rPr lang="ru-RU" b="1"/>
            </a:br>
            <a:r>
              <a:rPr lang="ru-RU" b="1"/>
              <a:t>исследование</a:t>
            </a: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1835150" y="5300663"/>
            <a:ext cx="2519363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Разработать</a:t>
            </a:r>
            <a:br>
              <a:rPr lang="ru-RU" b="1"/>
            </a:br>
            <a:r>
              <a:rPr lang="ru-RU" b="1"/>
              <a:t>предложения по </a:t>
            </a:r>
            <a:br>
              <a:rPr lang="ru-RU" b="1"/>
            </a:br>
            <a:r>
              <a:rPr lang="ru-RU" b="1"/>
              <a:t>применению </a:t>
            </a:r>
            <a:br>
              <a:rPr lang="ru-RU" b="1"/>
            </a:br>
            <a:r>
              <a:rPr lang="ru-RU" b="1"/>
              <a:t>полученных знаний</a:t>
            </a:r>
          </a:p>
        </p:txBody>
      </p:sp>
      <p:sp>
        <p:nvSpPr>
          <p:cNvPr id="25613" name="AutoShape 13"/>
          <p:cNvSpPr>
            <a:spLocks noChangeArrowheads="1"/>
          </p:cNvSpPr>
          <p:nvPr/>
        </p:nvSpPr>
        <p:spPr bwMode="auto">
          <a:xfrm>
            <a:off x="5364163" y="5300663"/>
            <a:ext cx="2519362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Публично отстаивать </a:t>
            </a:r>
            <a:br>
              <a:rPr lang="ru-RU" b="1"/>
            </a:br>
            <a:r>
              <a:rPr lang="ru-RU" b="1"/>
              <a:t>результаты</a:t>
            </a:r>
            <a:br>
              <a:rPr lang="ru-RU" b="1"/>
            </a:br>
            <a:r>
              <a:rPr lang="ru-RU" b="1"/>
              <a:t>своего исследования</a:t>
            </a:r>
          </a:p>
          <a:p>
            <a:pPr algn="ctr"/>
            <a:endParaRPr lang="ru-RU" b="1"/>
          </a:p>
        </p:txBody>
      </p:sp>
      <p:sp>
        <p:nvSpPr>
          <p:cNvPr id="25614" name="AutoShape 14"/>
          <p:cNvSpPr>
            <a:spLocks noChangeArrowheads="1"/>
          </p:cNvSpPr>
          <p:nvPr/>
        </p:nvSpPr>
        <p:spPr bwMode="auto">
          <a:xfrm>
            <a:off x="6011863" y="3860800"/>
            <a:ext cx="2519362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Описать, объяснить</a:t>
            </a:r>
            <a:br>
              <a:rPr lang="ru-RU" b="1"/>
            </a:br>
            <a:r>
              <a:rPr lang="ru-RU" b="1"/>
              <a:t>полученные </a:t>
            </a:r>
            <a:br>
              <a:rPr lang="ru-RU" b="1"/>
            </a:br>
            <a:r>
              <a:rPr lang="ru-RU" b="1"/>
              <a:t>результаты </a:t>
            </a:r>
          </a:p>
        </p:txBody>
      </p:sp>
      <p:sp>
        <p:nvSpPr>
          <p:cNvPr id="25616" name="AutoShape 16"/>
          <p:cNvSpPr>
            <a:spLocks noChangeArrowheads="1"/>
          </p:cNvSpPr>
          <p:nvPr/>
        </p:nvSpPr>
        <p:spPr bwMode="auto">
          <a:xfrm>
            <a:off x="6372225" y="2420938"/>
            <a:ext cx="2519363" cy="1152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Разработать </a:t>
            </a:r>
            <a:br>
              <a:rPr lang="ru-RU" b="1"/>
            </a:br>
            <a:r>
              <a:rPr lang="ru-RU" b="1"/>
              <a:t>методику проведения </a:t>
            </a:r>
            <a:br>
              <a:rPr lang="ru-RU" b="1"/>
            </a:br>
            <a:r>
              <a:rPr lang="ru-RU" b="1"/>
              <a:t>исследования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Исследование – это …</a:t>
            </a:r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684213" y="1844675"/>
            <a:ext cx="7632700" cy="4032250"/>
          </a:xfrm>
          <a:prstGeom prst="cloudCallout">
            <a:avLst>
              <a:gd name="adj1" fmla="val -42199"/>
              <a:gd name="adj2" fmla="val 5736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ru-RU" sz="1800"/>
          </a:p>
          <a:p>
            <a:pPr algn="ctr"/>
            <a:endParaRPr lang="ru-RU" sz="1800"/>
          </a:p>
          <a:p>
            <a:pPr algn="ctr"/>
            <a:endParaRPr lang="ru-RU" sz="1800"/>
          </a:p>
          <a:p>
            <a:pPr algn="ctr"/>
            <a:r>
              <a:rPr lang="ru-RU" sz="2000" b="1"/>
              <a:t>Процесс выработки новых научных знаний, </a:t>
            </a:r>
            <a:br>
              <a:rPr lang="ru-RU" sz="2000" b="1"/>
            </a:br>
            <a:r>
              <a:rPr lang="ru-RU" sz="2000" b="1"/>
              <a:t>один из видов познавательной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WordArt 4"/>
          <p:cNvSpPr>
            <a:spLocks noChangeArrowheads="1" noChangeShapeType="1" noTextEdit="1"/>
          </p:cNvSpPr>
          <p:nvPr/>
        </p:nvSpPr>
        <p:spPr bwMode="auto">
          <a:xfrm>
            <a:off x="1835150" y="1268413"/>
            <a:ext cx="554355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УРОВНИ   ИССЛЕДОВАНИЯ</a:t>
            </a:r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 rot="2335464">
            <a:off x="5867400" y="2852738"/>
            <a:ext cx="1223963" cy="1008062"/>
          </a:xfrm>
          <a:custGeom>
            <a:avLst/>
            <a:gdLst>
              <a:gd name="G0" fmla="+- 14768 0 0"/>
              <a:gd name="G1" fmla="+- 7442 0 0"/>
              <a:gd name="G2" fmla="+- 21600 0 7442"/>
              <a:gd name="G3" fmla="+- 10800 0 7442"/>
              <a:gd name="G4" fmla="+- 21600 0 14768"/>
              <a:gd name="G5" fmla="*/ G4 G3 10800"/>
              <a:gd name="G6" fmla="+- 21600 0 G5"/>
              <a:gd name="T0" fmla="*/ 14768 w 21600"/>
              <a:gd name="T1" fmla="*/ 0 h 21600"/>
              <a:gd name="T2" fmla="*/ 0 w 21600"/>
              <a:gd name="T3" fmla="*/ 10800 h 21600"/>
              <a:gd name="T4" fmla="*/ 14768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768" y="0"/>
                </a:moveTo>
                <a:lnTo>
                  <a:pt x="14768" y="7442"/>
                </a:lnTo>
                <a:lnTo>
                  <a:pt x="3375" y="7442"/>
                </a:lnTo>
                <a:lnTo>
                  <a:pt x="3375" y="14158"/>
                </a:lnTo>
                <a:lnTo>
                  <a:pt x="14768" y="14158"/>
                </a:lnTo>
                <a:lnTo>
                  <a:pt x="14768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7442"/>
                </a:moveTo>
                <a:lnTo>
                  <a:pt x="1350" y="14158"/>
                </a:lnTo>
                <a:lnTo>
                  <a:pt x="2700" y="14158"/>
                </a:lnTo>
                <a:lnTo>
                  <a:pt x="2700" y="7442"/>
                </a:lnTo>
                <a:close/>
              </a:path>
              <a:path w="21600" h="21600">
                <a:moveTo>
                  <a:pt x="0" y="7442"/>
                </a:moveTo>
                <a:lnTo>
                  <a:pt x="0" y="14158"/>
                </a:lnTo>
                <a:lnTo>
                  <a:pt x="675" y="14158"/>
                </a:lnTo>
                <a:lnTo>
                  <a:pt x="675" y="744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76" name="AutoShape 8"/>
          <p:cNvSpPr>
            <a:spLocks noChangeArrowheads="1"/>
          </p:cNvSpPr>
          <p:nvPr/>
        </p:nvSpPr>
        <p:spPr bwMode="auto">
          <a:xfrm rot="7735464">
            <a:off x="2160588" y="2744788"/>
            <a:ext cx="1223962" cy="1008062"/>
          </a:xfrm>
          <a:custGeom>
            <a:avLst/>
            <a:gdLst>
              <a:gd name="G0" fmla="+- 14768 0 0"/>
              <a:gd name="G1" fmla="+- 7442 0 0"/>
              <a:gd name="G2" fmla="+- 21600 0 7442"/>
              <a:gd name="G3" fmla="+- 10800 0 7442"/>
              <a:gd name="G4" fmla="+- 21600 0 14768"/>
              <a:gd name="G5" fmla="*/ G4 G3 10800"/>
              <a:gd name="G6" fmla="+- 21600 0 G5"/>
              <a:gd name="T0" fmla="*/ 14768 w 21600"/>
              <a:gd name="T1" fmla="*/ 0 h 21600"/>
              <a:gd name="T2" fmla="*/ 0 w 21600"/>
              <a:gd name="T3" fmla="*/ 10800 h 21600"/>
              <a:gd name="T4" fmla="*/ 14768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768" y="0"/>
                </a:moveTo>
                <a:lnTo>
                  <a:pt x="14768" y="7442"/>
                </a:lnTo>
                <a:lnTo>
                  <a:pt x="3375" y="7442"/>
                </a:lnTo>
                <a:lnTo>
                  <a:pt x="3375" y="14158"/>
                </a:lnTo>
                <a:lnTo>
                  <a:pt x="14768" y="14158"/>
                </a:lnTo>
                <a:lnTo>
                  <a:pt x="14768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7442"/>
                </a:moveTo>
                <a:lnTo>
                  <a:pt x="1350" y="14158"/>
                </a:lnTo>
                <a:lnTo>
                  <a:pt x="2700" y="14158"/>
                </a:lnTo>
                <a:lnTo>
                  <a:pt x="2700" y="7442"/>
                </a:lnTo>
                <a:close/>
              </a:path>
              <a:path w="21600" h="21600">
                <a:moveTo>
                  <a:pt x="0" y="7442"/>
                </a:moveTo>
                <a:lnTo>
                  <a:pt x="0" y="14158"/>
                </a:lnTo>
                <a:lnTo>
                  <a:pt x="675" y="14158"/>
                </a:lnTo>
                <a:lnTo>
                  <a:pt x="675" y="744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77" name="WordArt 9"/>
          <p:cNvSpPr>
            <a:spLocks noChangeArrowheads="1" noChangeShapeType="1" noTextEdit="1"/>
          </p:cNvSpPr>
          <p:nvPr/>
        </p:nvSpPr>
        <p:spPr bwMode="auto">
          <a:xfrm>
            <a:off x="827088" y="4221163"/>
            <a:ext cx="3527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ЭМПИРИЧЕСКИЙ</a:t>
            </a:r>
          </a:p>
        </p:txBody>
      </p:sp>
      <p:sp>
        <p:nvSpPr>
          <p:cNvPr id="32778" name="WordArt 10"/>
          <p:cNvSpPr>
            <a:spLocks noChangeArrowheads="1" noChangeShapeType="1" noTextEdit="1"/>
          </p:cNvSpPr>
          <p:nvPr/>
        </p:nvSpPr>
        <p:spPr bwMode="auto">
          <a:xfrm>
            <a:off x="5219700" y="4221163"/>
            <a:ext cx="32893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ТЕОРЕТИЧЕСКИЙ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WordArt 4"/>
          <p:cNvSpPr>
            <a:spLocks noChangeArrowheads="1" noChangeShapeType="1" noTextEdit="1"/>
          </p:cNvSpPr>
          <p:nvPr/>
        </p:nvSpPr>
        <p:spPr bwMode="auto">
          <a:xfrm>
            <a:off x="684213" y="1052513"/>
            <a:ext cx="3527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ЭМПИРИЧЕСКИЙ</a:t>
            </a:r>
          </a:p>
        </p:txBody>
      </p:sp>
      <p:sp>
        <p:nvSpPr>
          <p:cNvPr id="33797" name="WordArt 5"/>
          <p:cNvSpPr>
            <a:spLocks noChangeArrowheads="1" noChangeShapeType="1" noTextEdit="1"/>
          </p:cNvSpPr>
          <p:nvPr/>
        </p:nvSpPr>
        <p:spPr bwMode="auto">
          <a:xfrm>
            <a:off x="5076825" y="1052513"/>
            <a:ext cx="32893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ТЕОРЕТИЧЕСКИЙ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684213" y="1844675"/>
            <a:ext cx="3671887" cy="4465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>
                <a:latin typeface="Times New Roman" pitchFamily="18" charset="0"/>
              </a:rPr>
              <a:t>на этом уровне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 устанавливаются новые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 факты науки и на основе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 их обобщения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 формулируются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 эмпирические 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 закономерности</a:t>
            </a:r>
          </a:p>
          <a:p>
            <a:pPr algn="ctr"/>
            <a:endParaRPr lang="ru-RU" sz="2000" b="1">
              <a:latin typeface="Times New Roman" pitchFamily="18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5003800" y="1844675"/>
            <a:ext cx="3744913" cy="4465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>
                <a:latin typeface="Times New Roman" pitchFamily="18" charset="0"/>
              </a:rPr>
              <a:t>выдвигаются и 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формулируются общие для 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данной предметной области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 закономерности, позволяющие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 объяснить раннее открытые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 факты и эмпирические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 закономерности,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 а также предсказать и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 предвидеть</a:t>
            </a:r>
            <a:br>
              <a:rPr lang="ru-RU" sz="2000" b="1">
                <a:latin typeface="Times New Roman" pitchFamily="18" charset="0"/>
              </a:rPr>
            </a:br>
            <a:r>
              <a:rPr lang="ru-RU" sz="2000" b="1">
                <a:latin typeface="Times New Roman" pitchFamily="18" charset="0"/>
              </a:rPr>
              <a:t> будущие события и факты</a:t>
            </a:r>
          </a:p>
          <a:p>
            <a:pPr algn="ctr"/>
            <a:endParaRPr lang="ru-RU" sz="2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1258888" y="765175"/>
            <a:ext cx="668655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chemeClr val="bg2"/>
                    </a:gs>
                    <a:gs pos="100000">
                      <a:schemeClr val="accent2"/>
                    </a:gs>
                  </a:gsLst>
                  <a:lin ang="189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ВИДЫ ИССЛЕДОВАТЕЛЬСКИХ</a:t>
            </a:r>
          </a:p>
          <a:p>
            <a:pPr algn="ctr"/>
            <a:r>
              <a:rPr lang="ru-RU" sz="3600" kern="10">
                <a:ln w="1270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chemeClr val="bg2"/>
                    </a:gs>
                    <a:gs pos="100000">
                      <a:schemeClr val="accent2"/>
                    </a:gs>
                  </a:gsLst>
                  <a:lin ang="1890000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РАБОТ</a:t>
            </a:r>
          </a:p>
        </p:txBody>
      </p:sp>
      <p:sp>
        <p:nvSpPr>
          <p:cNvPr id="34821" name="WordArt 5"/>
          <p:cNvSpPr>
            <a:spLocks noChangeArrowheads="1" noChangeShapeType="1" noTextEdit="1"/>
          </p:cNvSpPr>
          <p:nvPr/>
        </p:nvSpPr>
        <p:spPr bwMode="auto">
          <a:xfrm>
            <a:off x="1116013" y="2420938"/>
            <a:ext cx="7056437" cy="245745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ДОКЛАД</a:t>
            </a:r>
          </a:p>
        </p:txBody>
      </p:sp>
      <p:sp>
        <p:nvSpPr>
          <p:cNvPr id="34822" name="WordArt 6"/>
          <p:cNvSpPr>
            <a:spLocks noChangeArrowheads="1" noChangeShapeType="1" noTextEdit="1"/>
          </p:cNvSpPr>
          <p:nvPr/>
        </p:nvSpPr>
        <p:spPr bwMode="auto">
          <a:xfrm>
            <a:off x="1116013" y="2852738"/>
            <a:ext cx="6985000" cy="2478087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2800" b="1" kern="10" spc="-28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ТЕЗИСЫ  ДОКЛАДА</a:t>
            </a:r>
          </a:p>
        </p:txBody>
      </p:sp>
      <p:sp>
        <p:nvSpPr>
          <p:cNvPr id="34823" name="WordArt 7"/>
          <p:cNvSpPr>
            <a:spLocks noChangeArrowheads="1" noChangeShapeType="1" noTextEdit="1"/>
          </p:cNvSpPr>
          <p:nvPr/>
        </p:nvSpPr>
        <p:spPr bwMode="auto">
          <a:xfrm>
            <a:off x="1258888" y="2708275"/>
            <a:ext cx="7058025" cy="247808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2800" b="1" kern="10" spc="-28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НАУЧНАЯ СТАТЬЯ</a:t>
            </a:r>
          </a:p>
        </p:txBody>
      </p:sp>
      <p:sp>
        <p:nvSpPr>
          <p:cNvPr id="34824" name="WordArt 8"/>
          <p:cNvSpPr>
            <a:spLocks noChangeArrowheads="1" noChangeShapeType="1" noTextEdit="1"/>
          </p:cNvSpPr>
          <p:nvPr/>
        </p:nvSpPr>
        <p:spPr bwMode="auto">
          <a:xfrm>
            <a:off x="1331913" y="2420938"/>
            <a:ext cx="6985000" cy="2476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2800" b="1" kern="10" spc="-28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НАУЧНЫЙ ОТЧЕТ</a:t>
            </a:r>
          </a:p>
        </p:txBody>
      </p:sp>
      <p:sp>
        <p:nvSpPr>
          <p:cNvPr id="34825" name="WordArt 9"/>
          <p:cNvSpPr>
            <a:spLocks noChangeArrowheads="1" noChangeShapeType="1" noTextEdit="1"/>
          </p:cNvSpPr>
          <p:nvPr/>
        </p:nvSpPr>
        <p:spPr bwMode="auto">
          <a:xfrm>
            <a:off x="1042988" y="2997200"/>
            <a:ext cx="6769100" cy="19732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2800" b="1" kern="10" spc="-28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 РЕФЕРАТ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258888" y="2060575"/>
            <a:ext cx="6913562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Char char="•"/>
            </a:pPr>
            <a:r>
              <a:rPr lang="ru-RU" sz="1800"/>
              <a:t>  </a:t>
            </a:r>
            <a:r>
              <a:rPr lang="ru-RU" sz="3600" b="1">
                <a:solidFill>
                  <a:schemeClr val="bg2"/>
                </a:solidFill>
              </a:rPr>
              <a:t>Доклад 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ru-RU" sz="3600" b="1">
                <a:solidFill>
                  <a:schemeClr val="bg2"/>
                </a:solidFill>
              </a:rPr>
              <a:t> Тезисы доклада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ru-RU" sz="3600" b="1">
                <a:solidFill>
                  <a:schemeClr val="bg2"/>
                </a:solidFill>
              </a:rPr>
              <a:t> Научная статья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ru-RU" sz="3600" b="1">
                <a:solidFill>
                  <a:schemeClr val="bg2"/>
                </a:solidFill>
              </a:rPr>
              <a:t> Научный отчет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ru-RU" sz="3600" b="1">
                <a:solidFill>
                  <a:schemeClr val="bg2"/>
                </a:solidFill>
              </a:rPr>
              <a:t> Реферат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3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3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3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3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3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nimBg="1"/>
      <p:bldP spid="34821" grpId="1" animBg="1"/>
      <p:bldP spid="34822" grpId="0" animBg="1"/>
      <p:bldP spid="34822" grpId="1" animBg="1"/>
      <p:bldP spid="34823" grpId="0" animBg="1"/>
      <p:bldP spid="34823" grpId="1" animBg="1"/>
      <p:bldP spid="34824" grpId="0" animBg="1"/>
      <p:bldP spid="34824" grpId="1" animBg="1"/>
      <p:bldP spid="34825" grpId="0" animBg="1"/>
      <p:bldP spid="34825" grpId="1" animBg="1"/>
      <p:bldP spid="348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/>
              <a:t>Требования к содержанию </a:t>
            </a:r>
            <a:br>
              <a:rPr lang="ru-RU" sz="3200" b="1"/>
            </a:br>
            <a:r>
              <a:rPr lang="ru-RU" sz="3200" b="1"/>
              <a:t>научно-исследовательской работы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Актуальность</a:t>
            </a:r>
          </a:p>
          <a:p>
            <a:pPr>
              <a:lnSpc>
                <a:spcPct val="80000"/>
              </a:lnSpc>
            </a:pPr>
            <a:r>
              <a:rPr lang="ru-RU" sz="2000"/>
              <a:t>Объект исследования</a:t>
            </a:r>
          </a:p>
          <a:p>
            <a:pPr>
              <a:lnSpc>
                <a:spcPct val="80000"/>
              </a:lnSpc>
            </a:pPr>
            <a:r>
              <a:rPr lang="ru-RU" sz="2000"/>
              <a:t>Предмет исследования</a:t>
            </a:r>
          </a:p>
          <a:p>
            <a:pPr>
              <a:lnSpc>
                <a:spcPct val="80000"/>
              </a:lnSpc>
            </a:pPr>
            <a:r>
              <a:rPr lang="ru-RU" sz="2000"/>
              <a:t>Цель исследования</a:t>
            </a:r>
          </a:p>
          <a:p>
            <a:pPr>
              <a:lnSpc>
                <a:spcPct val="80000"/>
              </a:lnSpc>
            </a:pPr>
            <a:r>
              <a:rPr lang="ru-RU" sz="2000"/>
              <a:t>Гипотеза</a:t>
            </a:r>
          </a:p>
          <a:p>
            <a:pPr>
              <a:lnSpc>
                <a:spcPct val="80000"/>
              </a:lnSpc>
            </a:pPr>
            <a:r>
              <a:rPr lang="ru-RU" sz="2000"/>
              <a:t>Задачи исследования</a:t>
            </a:r>
          </a:p>
          <a:p>
            <a:pPr>
              <a:lnSpc>
                <a:spcPct val="80000"/>
              </a:lnSpc>
            </a:pPr>
            <a:r>
              <a:rPr lang="ru-RU" sz="2000"/>
              <a:t>Обзор литературы</a:t>
            </a:r>
          </a:p>
          <a:p>
            <a:pPr>
              <a:lnSpc>
                <a:spcPct val="80000"/>
              </a:lnSpc>
            </a:pPr>
            <a:r>
              <a:rPr lang="ru-RU" sz="2000"/>
              <a:t>Исследовательская часть</a:t>
            </a:r>
          </a:p>
          <a:p>
            <a:pPr>
              <a:lnSpc>
                <a:spcPct val="80000"/>
              </a:lnSpc>
            </a:pPr>
            <a:r>
              <a:rPr lang="ru-RU" sz="2000"/>
              <a:t>Результаты и их обсуждение</a:t>
            </a:r>
          </a:p>
          <a:p>
            <a:pPr>
              <a:lnSpc>
                <a:spcPct val="80000"/>
              </a:lnSpc>
            </a:pPr>
            <a:r>
              <a:rPr lang="ru-RU" sz="2000"/>
              <a:t>Выводы</a:t>
            </a:r>
          </a:p>
          <a:p>
            <a:pPr>
              <a:lnSpc>
                <a:spcPct val="80000"/>
              </a:lnSpc>
            </a:pPr>
            <a:r>
              <a:rPr lang="ru-RU" sz="2000"/>
              <a:t>Использованная литература</a:t>
            </a:r>
          </a:p>
          <a:p>
            <a:pPr>
              <a:lnSpc>
                <a:spcPct val="80000"/>
              </a:lnSpc>
            </a:pPr>
            <a:r>
              <a:rPr lang="ru-RU" sz="2000"/>
              <a:t>Приложение</a:t>
            </a:r>
          </a:p>
          <a:p>
            <a:pPr>
              <a:lnSpc>
                <a:spcPct val="80000"/>
              </a:lnSpc>
            </a:pPr>
            <a:endParaRPr lang="ru-RU" sz="2000"/>
          </a:p>
        </p:txBody>
      </p:sp>
      <p:pic>
        <p:nvPicPr>
          <p:cNvPr id="35844" name="Picture 4" descr="CHLD502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35600" y="3141663"/>
            <a:ext cx="2970213" cy="29702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Актуальность исследования</a:t>
            </a:r>
            <a:r>
              <a:rPr lang="ru-RU"/>
              <a:t>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6707188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b="1"/>
              <a:t>   Актуальность исследования</a:t>
            </a:r>
            <a:r>
              <a:rPr lang="ru-RU" sz="2400"/>
              <a:t> определяется несколькими факторами:</a:t>
            </a:r>
          </a:p>
          <a:p>
            <a:r>
              <a:rPr lang="ru-RU" sz="2400"/>
              <a:t>Необходимостью дополнения теоретических построений, относящихся к изучаемому явлению;</a:t>
            </a:r>
          </a:p>
          <a:p>
            <a:r>
              <a:rPr lang="ru-RU" sz="2400"/>
              <a:t>потребностью в новых данных;</a:t>
            </a:r>
          </a:p>
          <a:p>
            <a:r>
              <a:rPr lang="ru-RU" sz="2400"/>
              <a:t>потребностью в новых методах;</a:t>
            </a:r>
          </a:p>
          <a:p>
            <a:r>
              <a:rPr lang="ru-RU" sz="2400"/>
              <a:t>потребностью практики</a:t>
            </a:r>
          </a:p>
        </p:txBody>
      </p:sp>
      <p:pic>
        <p:nvPicPr>
          <p:cNvPr id="36871" name="Picture 7" descr="2SCH161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11863" y="4005263"/>
            <a:ext cx="2305050" cy="23050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252</TotalTime>
  <Words>506</Words>
  <Application>Microsoft Office PowerPoint</Application>
  <PresentationFormat>Экран (4:3)</PresentationFormat>
  <Paragraphs>115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Times New Roman</vt:lpstr>
      <vt:lpstr>Wingdings</vt:lpstr>
      <vt:lpstr>Arial Black</vt:lpstr>
      <vt:lpstr>Monotype Corsiva</vt:lpstr>
      <vt:lpstr>Пиксел</vt:lpstr>
      <vt:lpstr>НАУЧНЫЙ ПРОЕКТ ШКОЛЬНИКА</vt:lpstr>
      <vt:lpstr> Какими знаниями, умениями и навыками должен овладеть юный исследователь?</vt:lpstr>
      <vt:lpstr>Слайд 3</vt:lpstr>
      <vt:lpstr>Исследование – это …</vt:lpstr>
      <vt:lpstr>Слайд 5</vt:lpstr>
      <vt:lpstr>Слайд 6</vt:lpstr>
      <vt:lpstr>Слайд 7</vt:lpstr>
      <vt:lpstr>Требования к содержанию  научно-исследовательской работы</vt:lpstr>
      <vt:lpstr>Актуальность исследования </vt:lpstr>
      <vt:lpstr>Объект исследования </vt:lpstr>
      <vt:lpstr>Предмет исследования </vt:lpstr>
      <vt:lpstr>Цель исследования </vt:lpstr>
      <vt:lpstr>Гипотеза </vt:lpstr>
      <vt:lpstr>Задачи исследования </vt:lpstr>
      <vt:lpstr>Методы </vt:lpstr>
      <vt:lpstr>Теоретическая значимость – на какую область науки могут оказать влияние полученные теоретические выводы, каковы перспективы прикладных работ.  Практическая значимость – определяется влиянием полученных рекомендаций, предложений на решение практических вопросов.</vt:lpstr>
      <vt:lpstr> Какой может быть исследовательская практика учащихся?</vt:lpstr>
      <vt:lpstr>Правила выбора темы:</vt:lpstr>
      <vt:lpstr>Слайд 19</vt:lpstr>
    </vt:vector>
  </TitlesOfParts>
  <Company>СШ№14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НАУЧНЫЙ ПРОЕКТ ШКОЛЬНИКА</dc:title>
  <dc:creator>Евгения Михайловна</dc:creator>
  <cp:lastModifiedBy>Admin</cp:lastModifiedBy>
  <cp:revision>30</cp:revision>
  <dcterms:created xsi:type="dcterms:W3CDTF">2007-03-26T08:40:23Z</dcterms:created>
  <dcterms:modified xsi:type="dcterms:W3CDTF">2016-11-16T18:20:12Z</dcterms:modified>
</cp:coreProperties>
</file>